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310" r:id="rId11"/>
    <p:sldId id="313" r:id="rId12"/>
    <p:sldId id="301" r:id="rId13"/>
    <p:sldId id="308" r:id="rId14"/>
    <p:sldId id="274" r:id="rId15"/>
    <p:sldId id="309" r:id="rId16"/>
    <p:sldId id="260" r:id="rId17"/>
    <p:sldId id="328" r:id="rId18"/>
    <p:sldId id="329" r:id="rId19"/>
    <p:sldId id="330" r:id="rId20"/>
    <p:sldId id="331" r:id="rId21"/>
    <p:sldId id="298" r:id="rId22"/>
    <p:sldId id="332" r:id="rId23"/>
    <p:sldId id="303" r:id="rId24"/>
    <p:sldId id="275" r:id="rId25"/>
    <p:sldId id="333" r:id="rId26"/>
    <p:sldId id="336" r:id="rId27"/>
    <p:sldId id="334" r:id="rId28"/>
    <p:sldId id="335" r:id="rId29"/>
    <p:sldId id="337" r:id="rId30"/>
    <p:sldId id="263" r:id="rId31"/>
    <p:sldId id="277" r:id="rId32"/>
    <p:sldId id="280" r:id="rId33"/>
    <p:sldId id="283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FF"/>
    <a:srgbClr val="000000"/>
    <a:srgbClr val="744379"/>
    <a:srgbClr val="EAEBEE"/>
    <a:srgbClr val="D1D1CF"/>
    <a:srgbClr val="EBEDEE"/>
    <a:srgbClr val="707646"/>
    <a:srgbClr val="2A254B"/>
    <a:srgbClr val="6D6969"/>
    <a:srgbClr val="E9E9E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81" autoAdjust="0"/>
    <p:restoredTop sz="96197"/>
  </p:normalViewPr>
  <p:slideViewPr>
    <p:cSldViewPr snapToGrid="0" showGuides="1">
      <p:cViewPr varScale="1">
        <p:scale>
          <a:sx n="150" d="100"/>
          <a:sy n="150" d="100"/>
        </p:scale>
        <p:origin x="17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2023. 8. 17.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2023. 8. 17.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2023. 8. 17.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2023. 8. 17.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2023. 8. 17.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2023. 8. 17.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2023. 8. 17.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2023. 8. 17.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2023. 8. 17.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2023. 8. 17.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2023. 8. 17.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2023. 8. 17.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2023. 8. 17.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2.jpeg"/><Relationship Id="rId7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10" Type="http://schemas.openxmlformats.org/officeDocument/2006/relationships/image" Target="../media/image56.jpeg"/><Relationship Id="rId4" Type="http://schemas.openxmlformats.org/officeDocument/2006/relationships/image" Target="../media/image50.jpeg"/><Relationship Id="rId9" Type="http://schemas.openxmlformats.org/officeDocument/2006/relationships/image" Target="../media/image5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1355766" y="4967100"/>
            <a:ext cx="948048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AvatarS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(230817)</a:t>
            </a:r>
          </a:p>
          <a:p>
            <a:pPr algn="ctr"/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피팅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5" name="Picture 9" descr="C:\Users\user\Desktop\KakaoTalk_20230810_013010491_02.jpg">
            <a:extLst>
              <a:ext uri="{FF2B5EF4-FFF2-40B4-BE49-F238E27FC236}">
                <a16:creationId xmlns:a16="http://schemas.microsoft.com/office/drawing/2014/main" id="{886E3395-2DCF-F561-20F2-8692D8275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80" y="2466260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C:\Users\user\Desktop\456.jpg">
            <a:extLst>
              <a:ext uri="{FF2B5EF4-FFF2-40B4-BE49-F238E27FC236}">
                <a16:creationId xmlns:a16="http://schemas.microsoft.com/office/drawing/2014/main" id="{B1E75FB2-80D1-B001-65A5-14E862B5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2017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C:\Users\user\Desktop\KakaoTalk_20230810_013010491_01.jpg">
            <a:extLst>
              <a:ext uri="{FF2B5EF4-FFF2-40B4-BE49-F238E27FC236}">
                <a16:creationId xmlns:a16="http://schemas.microsoft.com/office/drawing/2014/main" id="{3BA6C239-81B1-E8FA-7EA3-D91FA6CCB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580" y="2470884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user\Desktop\123.jpg">
            <a:extLst>
              <a:ext uri="{FF2B5EF4-FFF2-40B4-BE49-F238E27FC236}">
                <a16:creationId xmlns:a16="http://schemas.microsoft.com/office/drawing/2014/main" id="{E1948D21-ABEF-C85E-0FDF-59AC5C549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9" y="356641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290579" y="2428726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현재까지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PIX2PIX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시도 시행착오 확인 후 방식 및 내용 변경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이미지 객체 검출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옷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갈아입히는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8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69641" y="5519553"/>
            <a:ext cx="11252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자체 데이터셋 생성 후 </a:t>
            </a:r>
            <a:r>
              <a:rPr lang="ko-KR" altLang="en-US" sz="2400" b="1" dirty="0" err="1"/>
              <a:t>로보플로우</a:t>
            </a:r>
            <a:r>
              <a:rPr lang="ko-KR" altLang="en-US" sz="2400" dirty="0" err="1"/>
              <a:t>가</a:t>
            </a:r>
            <a:r>
              <a:rPr lang="ko-KR" altLang="en-US" sz="2400" dirty="0"/>
              <a:t> 필요한 포맷의 </a:t>
            </a:r>
            <a:r>
              <a:rPr lang="en-US" altLang="ko-KR" sz="2400" dirty="0" err="1"/>
              <a:t>png</a:t>
            </a:r>
            <a:r>
              <a:rPr lang="ko-KR" altLang="en-US" sz="2400" dirty="0"/>
              <a:t> 파일을 지원하지 않아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 err="1"/>
              <a:t>파이썬으로</a:t>
            </a:r>
            <a:r>
              <a:rPr lang="ko-KR" altLang="en-US" sz="2400" dirty="0"/>
              <a:t>  구현</a:t>
            </a:r>
            <a:r>
              <a:rPr lang="en-US" altLang="ko-KR" sz="2400" dirty="0"/>
              <a:t>, </a:t>
            </a:r>
            <a:r>
              <a:rPr lang="ko-KR" altLang="en-US" sz="2400" dirty="0"/>
              <a:t>필요에 의해 증폭 구현</a:t>
            </a:r>
            <a:r>
              <a:rPr lang="en-US" altLang="ko-KR" sz="2400" dirty="0"/>
              <a:t> </a:t>
            </a:r>
            <a:r>
              <a:rPr lang="ko-KR" altLang="en-US" sz="2400" dirty="0"/>
              <a:t>색상 조절</a:t>
            </a:r>
            <a:r>
              <a:rPr lang="en-US" altLang="ko-KR" sz="2400" dirty="0"/>
              <a:t>,</a:t>
            </a:r>
            <a:r>
              <a:rPr lang="ko-KR" altLang="en-US" sz="2400" dirty="0"/>
              <a:t>  노이즈</a:t>
            </a:r>
            <a:r>
              <a:rPr lang="en-US" altLang="ko-KR" sz="2400" dirty="0"/>
              <a:t>,  </a:t>
            </a:r>
            <a:r>
              <a:rPr lang="ko-KR" altLang="en-US" sz="2400" dirty="0"/>
              <a:t>회전 등의 증폭 사용 </a:t>
            </a:r>
            <a:endParaRPr lang="en-US" altLang="ko-KR" sz="2400" dirty="0"/>
          </a:p>
        </p:txBody>
      </p:sp>
      <p:pic>
        <p:nvPicPr>
          <p:cNvPr id="2" name="Picture 2" descr="C:\Users\user\Desktop\1.12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3" y="917218"/>
            <a:ext cx="6961023" cy="35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87E1D8-AF37-137D-A031-0BD7B0C6D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377" y="507450"/>
            <a:ext cx="5158403" cy="2488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EA8AB6-B520-2209-6579-92023B18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377" y="3202132"/>
            <a:ext cx="5158404" cy="16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7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7138" y="5235510"/>
            <a:ext cx="9917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하이퍼</a:t>
            </a:r>
            <a:r>
              <a:rPr lang="ko-KR" altLang="en-US" b="1" dirty="0"/>
              <a:t> 파라미터 변경 </a:t>
            </a:r>
            <a:endParaRPr lang="en-US" altLang="ko-KR" b="1" dirty="0"/>
          </a:p>
          <a:p>
            <a:pPr algn="ctr"/>
            <a:endParaRPr lang="en-US" altLang="ko-KR" dirty="0"/>
          </a:p>
          <a:p>
            <a:r>
              <a:rPr lang="ko-KR" altLang="en-US" dirty="0"/>
              <a:t>샘플링 </a:t>
            </a:r>
            <a:r>
              <a:rPr lang="ko-KR" altLang="en-US" dirty="0" err="1"/>
              <a:t>드롭아웃</a:t>
            </a:r>
            <a:r>
              <a:rPr lang="ko-KR" altLang="en-US" dirty="0"/>
              <a:t> 위치 및 수치 변경</a:t>
            </a:r>
            <a:r>
              <a:rPr lang="en-US" altLang="ko-KR" dirty="0"/>
              <a:t>, </a:t>
            </a:r>
            <a:r>
              <a:rPr lang="en-US" altLang="ko-KR" dirty="0" err="1"/>
              <a:t>apply_batchnorm</a:t>
            </a:r>
            <a:r>
              <a:rPr lang="en-US" altLang="ko-KR" dirty="0"/>
              <a:t> </a:t>
            </a:r>
            <a:r>
              <a:rPr lang="ko-KR" altLang="en-US" dirty="0"/>
              <a:t>추가 등의 테스트 시행 </a:t>
            </a:r>
            <a:endParaRPr lang="en-US" altLang="ko-KR" dirty="0"/>
          </a:p>
          <a:p>
            <a:r>
              <a:rPr lang="en-US" altLang="ko-KR" dirty="0"/>
              <a:t> L1 </a:t>
            </a:r>
            <a:r>
              <a:rPr lang="ko-KR" altLang="en-US" dirty="0" err="1"/>
              <a:t>로스에서</a:t>
            </a:r>
            <a:r>
              <a:rPr lang="ko-KR" altLang="en-US" dirty="0"/>
              <a:t> </a:t>
            </a:r>
            <a:r>
              <a:rPr lang="en-US" altLang="ko-KR" dirty="0"/>
              <a:t>L2 </a:t>
            </a:r>
            <a:r>
              <a:rPr lang="ko-KR" altLang="en-US" dirty="0" err="1"/>
              <a:t>로스로</a:t>
            </a:r>
            <a:r>
              <a:rPr lang="ko-KR" altLang="en-US" dirty="0"/>
              <a:t> 변경으로 부드럽게 변경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, </a:t>
            </a:r>
            <a:r>
              <a:rPr lang="ko-KR" altLang="en-US" dirty="0"/>
              <a:t>람다 값 변경 테스트  </a:t>
            </a:r>
            <a:endParaRPr lang="en-US" altLang="ko-KR" dirty="0"/>
          </a:p>
        </p:txBody>
      </p:sp>
      <p:pic>
        <p:nvPicPr>
          <p:cNvPr id="2" name="Picture 2" descr="C:\Users\user\Desktop\111.jpg">
            <a:extLst>
              <a:ext uri="{FF2B5EF4-FFF2-40B4-BE49-F238E27FC236}">
                <a16:creationId xmlns:a16="http://schemas.microsoft.com/office/drawing/2014/main" id="{8B070F5D-20EB-D39D-8670-B4ACF6C65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25" y="266741"/>
            <a:ext cx="6537454" cy="25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89D873-4C5A-41FE-B592-660A30A5EC5C}"/>
              </a:ext>
            </a:extLst>
          </p:cNvPr>
          <p:cNvSpPr txBox="1"/>
          <p:nvPr/>
        </p:nvSpPr>
        <p:spPr>
          <a:xfrm>
            <a:off x="2137729" y="2731908"/>
            <a:ext cx="332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저번 결과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8D7FB1-699A-4FD6-FD41-4B1D5118F81E}"/>
              </a:ext>
            </a:extLst>
          </p:cNvPr>
          <p:cNvSpPr txBox="1"/>
          <p:nvPr/>
        </p:nvSpPr>
        <p:spPr>
          <a:xfrm>
            <a:off x="7734300" y="4989997"/>
            <a:ext cx="332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이번 결과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2050" name="Picture 2" descr="C:\Users\user\Desktop\1.122.JPG"/>
          <p:cNvPicPr>
            <a:picLocks noChangeAspect="1" noChangeArrowheads="1"/>
          </p:cNvPicPr>
          <p:nvPr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0"/>
          <a:stretch/>
        </p:blipFill>
        <p:spPr bwMode="auto">
          <a:xfrm>
            <a:off x="6096000" y="2624319"/>
            <a:ext cx="6096000" cy="236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7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877169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우리의 목적인 가상 </a:t>
            </a:r>
            <a:r>
              <a:rPr lang="ko-KR" altLang="en-US" dirty="0" err="1"/>
              <a:t>피팅과</a:t>
            </a:r>
            <a:r>
              <a:rPr lang="ko-KR" altLang="en-US" dirty="0"/>
              <a:t> 유사한 인공지능 </a:t>
            </a:r>
            <a:r>
              <a:rPr lang="en-US" altLang="ko-KR" dirty="0"/>
              <a:t>PF-AFN </a:t>
            </a:r>
            <a:r>
              <a:rPr lang="ko-KR" altLang="en-US" dirty="0"/>
              <a:t>을 사용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가상 환경 설정 및 </a:t>
            </a:r>
            <a:r>
              <a:rPr lang="ko-KR" altLang="en-US" dirty="0" err="1"/>
              <a:t>테스팅</a:t>
            </a:r>
            <a:r>
              <a:rPr lang="ko-KR" altLang="en-US" dirty="0"/>
              <a:t> 과정을 진행함</a:t>
            </a:r>
            <a:r>
              <a:rPr lang="en-US" altLang="ko-KR" dirty="0"/>
              <a:t>. </a:t>
            </a:r>
            <a:r>
              <a:rPr lang="ko-KR" altLang="en-US" dirty="0"/>
              <a:t>위와</a:t>
            </a:r>
            <a:r>
              <a:rPr lang="en-US" altLang="ko-KR" dirty="0"/>
              <a:t> </a:t>
            </a:r>
            <a:r>
              <a:rPr lang="ko-KR" altLang="en-US" dirty="0"/>
              <a:t>같은 결과</a:t>
            </a:r>
          </a:p>
        </p:txBody>
      </p:sp>
      <p:pic>
        <p:nvPicPr>
          <p:cNvPr id="1026" name="Picture 2" descr="C:\Users\user\Desktop\PFAFN\PFAFN_test\results\demo\PFAFN\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39" y="29928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user\Desktop\PFAFN\PFAFN_test\results\demo\PFAFN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785" y="3114920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user\Desktop\PFAFN\PFAFN_test\results\demo\PFAFN\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1" y="5544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Desktop\PFAFN\PFAFN_test\results\demo\PFAFN\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24" y="5544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71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767754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데이터 양식이 약간만 변형되어도</a:t>
            </a:r>
            <a:r>
              <a:rPr lang="en-US" altLang="ko-KR" dirty="0"/>
              <a:t>, </a:t>
            </a:r>
            <a:r>
              <a:rPr lang="ko-KR" altLang="en-US" dirty="0"/>
              <a:t>퀄리티가 떨어지는 등의 문제 발생</a:t>
            </a:r>
            <a:endParaRPr lang="en-US" altLang="ko-KR" dirty="0"/>
          </a:p>
          <a:p>
            <a:r>
              <a:rPr lang="ko-KR" altLang="en-US" dirty="0"/>
              <a:t>방식에 대한 현재 회의 중 </a:t>
            </a:r>
            <a:endParaRPr lang="en-US" altLang="ko-KR" dirty="0"/>
          </a:p>
        </p:txBody>
      </p:sp>
      <p:pic>
        <p:nvPicPr>
          <p:cNvPr id="2050" name="Picture 2" descr="C:\Users\user\Desktop\PFAFN\PFAFN_test\results\demo\PFAFN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" y="1903412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PFAFN\PFAFN_test\results\demo\PFAF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38" y="2411412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3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31630" y="5993710"/>
            <a:ext cx="10855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기본 아이템에 대해서 종류와 색상에 해당되는 아이템의 단면을 </a:t>
            </a:r>
            <a:r>
              <a:rPr lang="ko-KR" altLang="en-US" sz="1600" b="1" dirty="0" err="1"/>
              <a:t>드롭시키고</a:t>
            </a:r>
            <a:r>
              <a:rPr lang="ko-KR" altLang="en-US" sz="1600" b="1" dirty="0"/>
              <a:t> 매치를 해볼 수 있게 해준다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 종류와 색상에 따른 이미지를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2D</a:t>
            </a:r>
            <a:r>
              <a:rPr lang="ko-KR" altLang="en-US" sz="1600" b="1" dirty="0"/>
              <a:t> 아바타 포지션 해당 지점에 노출시켜주는 방식</a:t>
            </a:r>
            <a:endParaRPr lang="en-US" altLang="ko-KR" sz="16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DF14A52-02CF-8EDB-BBDC-A467F79411EA}"/>
              </a:ext>
            </a:extLst>
          </p:cNvPr>
          <p:cNvGrpSpPr/>
          <p:nvPr/>
        </p:nvGrpSpPr>
        <p:grpSpPr>
          <a:xfrm>
            <a:off x="1134724" y="584087"/>
            <a:ext cx="9776011" cy="5244353"/>
            <a:chOff x="1134724" y="806824"/>
            <a:chExt cx="9776011" cy="524435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15CD847-3F45-30F3-69CD-B2FF71D21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4724" y="806824"/>
              <a:ext cx="9776011" cy="524435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D4892F-DBFA-6733-628C-88DEA5646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5987" y="921436"/>
              <a:ext cx="3805517" cy="501512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DC8B60-DE99-5942-AEE1-D37D16634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0605" y="941292"/>
              <a:ext cx="1848428" cy="4901141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934C62C-6A61-C6C3-B30B-B9ED464DDD63}"/>
                </a:ext>
              </a:extLst>
            </p:cNvPr>
            <p:cNvSpPr/>
            <p:nvPr/>
          </p:nvSpPr>
          <p:spPr>
            <a:xfrm>
              <a:off x="2551252" y="1037785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1C50D87-AD02-2E09-7C30-3184D568B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8644" y="865200"/>
              <a:ext cx="1247876" cy="6606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09BB285-A4C1-F8E1-FB35-24809FAC0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2672" y="851753"/>
              <a:ext cx="1617382" cy="5015127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0BD9216-C79E-9D53-8B34-2601104A5015}"/>
                </a:ext>
              </a:extLst>
            </p:cNvPr>
            <p:cNvSpPr/>
            <p:nvPr/>
          </p:nvSpPr>
          <p:spPr>
            <a:xfrm>
              <a:off x="2551251" y="2661041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C17E87F-B03C-65AA-5262-AF1DBE20BA52}"/>
                </a:ext>
              </a:extLst>
            </p:cNvPr>
            <p:cNvSpPr/>
            <p:nvPr/>
          </p:nvSpPr>
          <p:spPr>
            <a:xfrm>
              <a:off x="2556106" y="4276291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pic>
          <p:nvPicPr>
            <p:cNvPr id="28" name="그림 27" descr="활동적 셔츠, 셔츠, 티셔츠, 상의이(가) 표시된 사진&#10;&#10;자동 생성된 설명">
              <a:extLst>
                <a:ext uri="{FF2B5EF4-FFF2-40B4-BE49-F238E27FC236}">
                  <a16:creationId xmlns:a16="http://schemas.microsoft.com/office/drawing/2014/main" id="{23861660-F418-6E9E-605B-1A746CE0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291" y="1190452"/>
              <a:ext cx="1297272" cy="1202769"/>
            </a:xfrm>
            <a:prstGeom prst="rect">
              <a:avLst/>
            </a:prstGeom>
          </p:spPr>
        </p:pic>
        <p:pic>
          <p:nvPicPr>
            <p:cNvPr id="29" name="그림 28" descr="의류, 바지, 반바지, 사람이(가) 표시된 사진&#10;&#10;자동 생성된 설명">
              <a:extLst>
                <a:ext uri="{FF2B5EF4-FFF2-40B4-BE49-F238E27FC236}">
                  <a16:creationId xmlns:a16="http://schemas.microsoft.com/office/drawing/2014/main" id="{3E2AF5D1-1AA6-1C75-27E1-4FFE258C6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291" y="2848696"/>
              <a:ext cx="1317029" cy="1122754"/>
            </a:xfrm>
            <a:prstGeom prst="rect">
              <a:avLst/>
            </a:prstGeom>
          </p:spPr>
        </p:pic>
        <p:pic>
          <p:nvPicPr>
            <p:cNvPr id="30" name="그림 29" descr="스니커즈, 신발, 워킹 슈즈, 화이트이(가) 표시된 사진&#10;&#10;자동 생성된 설명">
              <a:extLst>
                <a:ext uri="{FF2B5EF4-FFF2-40B4-BE49-F238E27FC236}">
                  <a16:creationId xmlns:a16="http://schemas.microsoft.com/office/drawing/2014/main" id="{4F4071C6-1B78-B6BE-D6DC-A7E041D63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240" y="5313455"/>
              <a:ext cx="750919" cy="518178"/>
            </a:xfrm>
            <a:prstGeom prst="rect">
              <a:avLst/>
            </a:prstGeom>
          </p:spPr>
        </p:pic>
        <p:pic>
          <p:nvPicPr>
            <p:cNvPr id="31" name="그림 30" descr="스니커즈, 신발, 워킹 슈즈, 신발류이(가) 표시된 사진&#10;&#10;자동 생성된 설명">
              <a:extLst>
                <a:ext uri="{FF2B5EF4-FFF2-40B4-BE49-F238E27FC236}">
                  <a16:creationId xmlns:a16="http://schemas.microsoft.com/office/drawing/2014/main" id="{DD2B2EED-1537-C066-4015-AAB08C93F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5006" y="4672149"/>
              <a:ext cx="1444631" cy="837696"/>
            </a:xfrm>
            <a:prstGeom prst="rect">
              <a:avLst/>
            </a:prstGeom>
          </p:spPr>
        </p:pic>
        <p:pic>
          <p:nvPicPr>
            <p:cNvPr id="32" name="그림 31" descr="활동적 셔츠, 셔츠, 티셔츠, 상의이(가) 표시된 사진&#10;&#10;자동 생성된 설명">
              <a:extLst>
                <a:ext uri="{FF2B5EF4-FFF2-40B4-BE49-F238E27FC236}">
                  <a16:creationId xmlns:a16="http://schemas.microsoft.com/office/drawing/2014/main" id="{BEB77DEB-FCF6-1027-35E9-A3EA020E2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720" y="1721225"/>
              <a:ext cx="1323115" cy="1376921"/>
            </a:xfrm>
            <a:prstGeom prst="rect">
              <a:avLst/>
            </a:prstGeom>
          </p:spPr>
        </p:pic>
        <p:pic>
          <p:nvPicPr>
            <p:cNvPr id="33" name="그림 32" descr="의류, 바지, 반바지, 사람이(가) 표시된 사진&#10;&#10;자동 생성된 설명">
              <a:extLst>
                <a:ext uri="{FF2B5EF4-FFF2-40B4-BE49-F238E27FC236}">
                  <a16:creationId xmlns:a16="http://schemas.microsoft.com/office/drawing/2014/main" id="{9EDE23A5-87EE-C586-212F-BFE44B594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6754" y="3083046"/>
              <a:ext cx="1289804" cy="1122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71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9427" y="2466434"/>
            <a:ext cx="56935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임의 의류 인공지능 테스트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BufferImage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색상 추출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특징 추출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Google Custom Search API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444500" y="317500"/>
            <a:ext cx="2101850" cy="3746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인공지능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56" y="5517592"/>
            <a:ext cx="10855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웹상의</a:t>
            </a:r>
            <a:r>
              <a:rPr lang="ko-KR" altLang="en-US" sz="2000" dirty="0"/>
              <a:t> 의류 이미지를 통해서 의류 이미지에서 마스크 이미지를 생성</a:t>
            </a:r>
            <a:endParaRPr lang="en-US" altLang="ko-KR" sz="2000" dirty="0"/>
          </a:p>
          <a:p>
            <a:r>
              <a:rPr lang="ko-KR" altLang="en-US" sz="2000" dirty="0"/>
              <a:t>모델에 합성하여 결과</a:t>
            </a:r>
            <a:endParaRPr lang="en-US" altLang="ko-KR" sz="2000" dirty="0"/>
          </a:p>
        </p:txBody>
      </p:sp>
      <p:pic>
        <p:nvPicPr>
          <p:cNvPr id="4" name="Picture 2" descr="C:\Users\user\Desktop\74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47" y="1155701"/>
            <a:ext cx="1191189" cy="158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user\Desktop\KakaoTalk_20230810_01295822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49" y="3280233"/>
            <a:ext cx="1191189" cy="158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user\Desktop\KakaoTalk_20230810_013002187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422" y="3280232"/>
            <a:ext cx="1191189" cy="158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user\Desktop\KakaoTalk_20230810_013002187_01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421" y="1155701"/>
            <a:ext cx="1191189" cy="158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548018" y="2795515"/>
            <a:ext cx="2101850" cy="3746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원본 이미지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340091" y="2795515"/>
            <a:ext cx="2101850" cy="3746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마스크 이미지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48017" y="4950282"/>
            <a:ext cx="2101850" cy="3746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원본 이미지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340090" y="4950282"/>
            <a:ext cx="2101850" cy="3746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마스크 이미지</a:t>
            </a:r>
          </a:p>
        </p:txBody>
      </p:sp>
      <p:sp>
        <p:nvSpPr>
          <p:cNvPr id="11" name="덧셈 기호 10"/>
          <p:cNvSpPr/>
          <p:nvPr/>
        </p:nvSpPr>
        <p:spPr>
          <a:xfrm>
            <a:off x="2482850" y="1384677"/>
            <a:ext cx="1130300" cy="1130300"/>
          </a:xfrm>
          <a:prstGeom prst="mathPlus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덧셈 기호 42"/>
          <p:cNvSpPr/>
          <p:nvPr/>
        </p:nvSpPr>
        <p:spPr>
          <a:xfrm>
            <a:off x="2482850" y="3509208"/>
            <a:ext cx="1130300" cy="1130300"/>
          </a:xfrm>
          <a:prstGeom prst="mathPlus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른쪽 화살표 44"/>
          <p:cNvSpPr/>
          <p:nvPr/>
        </p:nvSpPr>
        <p:spPr>
          <a:xfrm>
            <a:off x="5746750" y="2743952"/>
            <a:ext cx="1612900" cy="59017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454650" y="2002462"/>
            <a:ext cx="2101850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모델과 합성</a:t>
            </a:r>
          </a:p>
        </p:txBody>
      </p:sp>
      <p:pic>
        <p:nvPicPr>
          <p:cNvPr id="12" name="Picture 6" descr="C:\Users\user\Desktop\KakaoTalk_20230810_013010491_02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725" y="1758696"/>
            <a:ext cx="2204249" cy="293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user\Desktop\KakaoTalk_20230810_013010491_01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50" y="1754687"/>
            <a:ext cx="2210264" cy="294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35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444500" y="317500"/>
            <a:ext cx="2101850" cy="3746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인공지능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59465" y="5676342"/>
            <a:ext cx="1085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테스트 결과 어느 정도 </a:t>
            </a:r>
            <a:r>
              <a:rPr lang="ko-KR" altLang="en-US" dirty="0" err="1"/>
              <a:t>퀄리티가</a:t>
            </a:r>
            <a:r>
              <a:rPr lang="ko-KR" altLang="en-US" dirty="0"/>
              <a:t> 유지되는 모습</a:t>
            </a:r>
            <a:endParaRPr lang="en-US" altLang="ko-KR" dirty="0"/>
          </a:p>
        </p:txBody>
      </p:sp>
      <p:pic>
        <p:nvPicPr>
          <p:cNvPr id="2057" name="Picture 9" descr="C:\Users\user\Desktop\KakaoTalk_20230810_013010491_0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957" y="959152"/>
            <a:ext cx="3138296" cy="418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user\Desktop\456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48" y="959157"/>
            <a:ext cx="3138296" cy="418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user\Desktop\KakaoTalk_20230810_013010491_0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187" y="959157"/>
            <a:ext cx="3138296" cy="418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user\Desktop\123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60" y="959157"/>
            <a:ext cx="3138296" cy="418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user\Desktop\1234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00" y="3660868"/>
            <a:ext cx="988456" cy="14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user\Desktop\742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49" y="3572303"/>
            <a:ext cx="1178433" cy="157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user\Desktop\KakaoTalk_20230810_020719557_01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710" y="3638893"/>
            <a:ext cx="1128494" cy="150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user\Desktop\KakaoTalk_20230810_012958228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791206"/>
            <a:ext cx="1015628" cy="135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91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444500" y="317500"/>
            <a:ext cx="2101850" cy="3746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인공지능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59465" y="5676342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낮은 </a:t>
            </a:r>
            <a:r>
              <a:rPr lang="ko-KR" altLang="en-US" dirty="0" err="1"/>
              <a:t>퀄리티의</a:t>
            </a:r>
            <a:r>
              <a:rPr lang="ko-KR" altLang="en-US" dirty="0"/>
              <a:t> 결과물이 존재</a:t>
            </a:r>
            <a:r>
              <a:rPr lang="en-US" altLang="ko-KR" dirty="0"/>
              <a:t>,</a:t>
            </a:r>
            <a:r>
              <a:rPr lang="ko-KR" altLang="en-US" dirty="0"/>
              <a:t> 비슷한 옷의 결과물과 비교하여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낮은 </a:t>
            </a:r>
            <a:r>
              <a:rPr lang="ko-KR" altLang="en-US" dirty="0" err="1"/>
              <a:t>퀄리티의</a:t>
            </a:r>
            <a:r>
              <a:rPr lang="ko-KR" altLang="en-US" dirty="0"/>
              <a:t> 옷 이미지의 입력이 원인으로 유추</a:t>
            </a:r>
            <a:r>
              <a:rPr lang="en-US" altLang="ko-KR" dirty="0"/>
              <a:t>, </a:t>
            </a:r>
            <a:r>
              <a:rPr lang="ko-KR" altLang="en-US" dirty="0"/>
              <a:t>높은 </a:t>
            </a:r>
            <a:r>
              <a:rPr lang="ko-KR" altLang="en-US" dirty="0" err="1"/>
              <a:t>퀄리티의</a:t>
            </a:r>
            <a:r>
              <a:rPr lang="ko-KR" altLang="en-US" dirty="0"/>
              <a:t> 의상 이미지를 입력 받는 방향</a:t>
            </a:r>
            <a:endParaRPr lang="en-US" altLang="ko-KR" dirty="0"/>
          </a:p>
        </p:txBody>
      </p:sp>
      <p:pic>
        <p:nvPicPr>
          <p:cNvPr id="3074" name="Picture 2" descr="C:\Users\user\Desktop\KakaoTalk_20230810_020719557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934" y="1208542"/>
            <a:ext cx="2923009" cy="389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\Desktop\KakaoTalk_20230810_02074787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5" y="1208542"/>
            <a:ext cx="2923009" cy="389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user\Desktop\KakaoTalk_20230810_020719557_0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909" y="1208540"/>
            <a:ext cx="2923009" cy="389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user\Desktop\456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15" y="1208542"/>
            <a:ext cx="2923008" cy="389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410649" y="5198651"/>
            <a:ext cx="2525790" cy="3644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문제 발생 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156828" y="5198650"/>
            <a:ext cx="2525790" cy="3644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비슷한 입력 이미지</a:t>
            </a:r>
          </a:p>
        </p:txBody>
      </p:sp>
    </p:spTree>
    <p:extLst>
      <p:ext uri="{BB962C8B-B14F-4D97-AF65-F5344CB8AC3E}">
        <p14:creationId xmlns:p14="http://schemas.microsoft.com/office/powerpoint/2010/main" val="407622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user\Desktop\KakaoTalk_20230803_00304602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07" y="1607946"/>
            <a:ext cx="2249821" cy="281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602049" y="940982"/>
            <a:ext cx="2732016" cy="4254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44500" y="317500"/>
            <a:ext cx="2101850" cy="3746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인공지능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9011956" y="892020"/>
            <a:ext cx="2001226" cy="4254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VITON – HD </a:t>
            </a:r>
            <a:r>
              <a:rPr lang="en-US" altLang="ko-KR" dirty="0" err="1"/>
              <a:t>api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854924" y="5595823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 인터넷 상에 임의의 옷과 임의의 모델로 작업이 가능함을 확인</a:t>
            </a:r>
            <a:endParaRPr lang="en-US" altLang="ko-KR" dirty="0"/>
          </a:p>
          <a:p>
            <a:r>
              <a:rPr lang="ko-KR" altLang="en-US" dirty="0"/>
              <a:t>통합 작업 진행 중</a:t>
            </a:r>
            <a:endParaRPr lang="en-US" altLang="ko-KR" dirty="0"/>
          </a:p>
        </p:txBody>
      </p:sp>
      <p:sp>
        <p:nvSpPr>
          <p:cNvPr id="69" name="직사각형 68"/>
          <p:cNvSpPr/>
          <p:nvPr/>
        </p:nvSpPr>
        <p:spPr>
          <a:xfrm>
            <a:off x="8993876" y="4769934"/>
            <a:ext cx="1975701" cy="4254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Output Image</a:t>
            </a:r>
            <a:endParaRPr lang="ko-KR" altLang="en-US" dirty="0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5883077" y="2777328"/>
            <a:ext cx="2747540" cy="767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680738" y="4769934"/>
            <a:ext cx="2036558" cy="4254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임의의 모델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3444626" y="4769934"/>
            <a:ext cx="2157762" cy="4254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임의의 옷 이미지</a:t>
            </a:r>
          </a:p>
        </p:txBody>
      </p:sp>
      <p:cxnSp>
        <p:nvCxnSpPr>
          <p:cNvPr id="55" name="직선 화살표 연결선 54"/>
          <p:cNvCxnSpPr/>
          <p:nvPr/>
        </p:nvCxnSpPr>
        <p:spPr>
          <a:xfrm flipH="1">
            <a:off x="5870377" y="3291678"/>
            <a:ext cx="2745952" cy="819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9" descr="C:\Users\user\Desktop\KakaoTalk_20230810_013010491_0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727" y="1464188"/>
            <a:ext cx="1152564" cy="153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C:\Users\user\Desktop\456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163" y="3000940"/>
            <a:ext cx="1152564" cy="153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C:\Users\user\Desktop\KakaoTalk_20230810_013010491_01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727" y="3000940"/>
            <a:ext cx="1152564" cy="153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1" descr="C:\Users\user\Desktop\123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163" y="1464188"/>
            <a:ext cx="1152564" cy="153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3" descr="C:\Users\user\Desktop\1234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891" y="1621950"/>
            <a:ext cx="1208152" cy="142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C:\Users\user\Desktop\742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834" y="3000940"/>
            <a:ext cx="1165296" cy="142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5" descr="C:\Users\user\Desktop\KakaoTalk_20230810_020719557_01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891" y="3000940"/>
            <a:ext cx="1208152" cy="142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C:\Users\user\Desktop\KakaoTalk_20230810_012958228.jp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834" y="1621951"/>
            <a:ext cx="1165296" cy="137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25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4862926" y="1464397"/>
            <a:ext cx="4214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텍스트 감지</a:t>
            </a:r>
            <a:r>
              <a:rPr lang="en-US" altLang="ko-KR" dirty="0"/>
              <a:t>, </a:t>
            </a:r>
            <a:r>
              <a:rPr lang="ko-KR" altLang="en-US" dirty="0"/>
              <a:t>로고 감지</a:t>
            </a:r>
            <a:r>
              <a:rPr lang="en-US" altLang="ko-KR" dirty="0"/>
              <a:t>, </a:t>
            </a:r>
            <a:r>
              <a:rPr lang="ko-KR" altLang="en-US" dirty="0"/>
              <a:t>여러 객체 감지 기능을 이용한 옷의 특징 검출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848602-4890-1188-EBE2-9489D8AC3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89" b="11625"/>
          <a:stretch/>
        </p:blipFill>
        <p:spPr>
          <a:xfrm>
            <a:off x="152400" y="521471"/>
            <a:ext cx="3853070" cy="26330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AA4E7F-C871-5A3C-4152-15043AC83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5" t="8540"/>
          <a:stretch/>
        </p:blipFill>
        <p:spPr>
          <a:xfrm>
            <a:off x="152400" y="3255803"/>
            <a:ext cx="4481720" cy="34116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3A3AE5-E637-B65C-F497-56D47D9D4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926" y="3467100"/>
            <a:ext cx="43148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2065037" y="4913174"/>
            <a:ext cx="8061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Google Custom Search API </a:t>
            </a:r>
            <a:r>
              <a:rPr lang="ko-KR" altLang="en-US" dirty="0"/>
              <a:t>연결 후 상품인지 아닌지 검증하는 단계에서 계속 </a:t>
            </a:r>
            <a:r>
              <a:rPr lang="ko-KR" altLang="en-US" u="sng" dirty="0" err="1"/>
              <a:t>쿠팡</a:t>
            </a:r>
            <a:r>
              <a:rPr lang="ko-KR" altLang="en-US" dirty="0"/>
              <a:t> 사이트에 연결되어 타임 아웃 발생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à"/>
            </a:pPr>
            <a:r>
              <a:rPr lang="en-US" altLang="ko-KR" dirty="0">
                <a:sym typeface="Wingdings" pitchFamily="2" charset="2"/>
              </a:rPr>
              <a:t>API return </a:t>
            </a:r>
            <a:r>
              <a:rPr lang="ko-KR" altLang="en-US" dirty="0">
                <a:sym typeface="Wingdings" pitchFamily="2" charset="2"/>
              </a:rPr>
              <a:t>값 </a:t>
            </a:r>
            <a:r>
              <a:rPr lang="en-US" altLang="ko-KR" dirty="0">
                <a:sym typeface="Wingdings" pitchFamily="2" charset="2"/>
              </a:rPr>
              <a:t>null</a:t>
            </a:r>
            <a:r>
              <a:rPr lang="ko-KR" altLang="en-US" dirty="0">
                <a:sym typeface="Wingdings" pitchFamily="2" charset="2"/>
              </a:rPr>
              <a:t>만 발생</a:t>
            </a:r>
            <a:endParaRPr lang="en-US" altLang="ko-KR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ko-KR" altLang="en-US" dirty="0">
                <a:sym typeface="Wingdings" pitchFamily="2" charset="2"/>
              </a:rPr>
              <a:t>피팅이 주 목적이기 때문에 최악의 경우 해당 카테고리 아이템 </a:t>
            </a:r>
            <a:r>
              <a:rPr lang="en-US" altLang="ko-KR" dirty="0">
                <a:sym typeface="Wingdings" pitchFamily="2" charset="2"/>
              </a:rPr>
              <a:t>DB</a:t>
            </a:r>
            <a:r>
              <a:rPr lang="ko-KR" altLang="en-US" dirty="0">
                <a:sym typeface="Wingdings" pitchFamily="2" charset="2"/>
              </a:rPr>
              <a:t> 형태로 구축 후 이용자가 카테고리 </a:t>
            </a:r>
            <a:r>
              <a:rPr lang="ko-KR" altLang="en-US" dirty="0" err="1">
                <a:sym typeface="Wingdings" pitchFamily="2" charset="2"/>
              </a:rPr>
              <a:t>선택시</a:t>
            </a:r>
            <a:r>
              <a:rPr lang="ko-KR" altLang="en-US" dirty="0">
                <a:sym typeface="Wingdings" pitchFamily="2" charset="2"/>
              </a:rPr>
              <a:t> 아이템 드랍 후 선택하게 구현</a:t>
            </a:r>
            <a:endParaRPr lang="en-US" altLang="ko-KR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ko-KR" altLang="en-US" dirty="0">
                <a:sym typeface="Wingdings" pitchFamily="2" charset="2"/>
              </a:rPr>
              <a:t>클릭 시 </a:t>
            </a:r>
            <a:r>
              <a:rPr lang="ko-KR" altLang="en-US" b="1" u="sng" dirty="0">
                <a:sym typeface="Wingdings" pitchFamily="2" charset="2"/>
              </a:rPr>
              <a:t>피팅 가능하게 구현</a:t>
            </a:r>
            <a:endParaRPr lang="en-US" altLang="ko-KR" b="1" u="sng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3FD475-C0AE-B70E-465E-AC4BBB233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979845"/>
            <a:ext cx="5226699" cy="15153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4D2AB92-3C0F-091E-A3B2-829520119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653" y="2495148"/>
            <a:ext cx="67183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6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 웹 연동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웹 페이지 구현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메인 페이지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가상 피팅 페이지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의류 검색 페이지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임시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])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32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444500" y="317500"/>
            <a:ext cx="2101850" cy="3746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인공지능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56" y="5527617"/>
            <a:ext cx="10855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로컬 </a:t>
            </a:r>
            <a:r>
              <a:rPr lang="ko-KR" altLang="en-US" sz="2000" dirty="0" err="1"/>
              <a:t>파이썬</a:t>
            </a:r>
            <a:r>
              <a:rPr lang="ko-KR" altLang="en-US" sz="2000" dirty="0"/>
              <a:t> </a:t>
            </a:r>
            <a:r>
              <a:rPr lang="en-US" altLang="ko-KR" sz="2000" dirty="0" err="1"/>
              <a:t>api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웹과 연동</a:t>
            </a:r>
            <a:endParaRPr lang="en-US" altLang="ko-KR" sz="2000" dirty="0"/>
          </a:p>
          <a:p>
            <a:r>
              <a:rPr lang="ko-KR" altLang="en-US" sz="2000" dirty="0"/>
              <a:t>인풋 이미지를 웹으로 받아 결과 아웃풋 이미지를 생성</a:t>
            </a:r>
            <a:r>
              <a:rPr lang="en-US" altLang="ko-KR" sz="2000"/>
              <a:t>.</a:t>
            </a:r>
            <a:endParaRPr lang="en-US" altLang="ko-KR" sz="2000" dirty="0"/>
          </a:p>
        </p:txBody>
      </p:sp>
      <p:pic>
        <p:nvPicPr>
          <p:cNvPr id="1026" name="Picture 2" descr="C:\Users\user\Desktop\KakaoTalk_20230817_011320060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315847"/>
            <a:ext cx="7850138" cy="36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KakaoTalk_20230816_220501982_0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452" y="1315853"/>
            <a:ext cx="3124298" cy="364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8129549" y="2491567"/>
            <a:ext cx="804334" cy="112183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04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172336" y="5414561"/>
            <a:ext cx="6393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메인 페이지</a:t>
            </a:r>
            <a:r>
              <a:rPr lang="en-US" altLang="ko-KR" sz="1200" b="1" dirty="0"/>
              <a:t>]</a:t>
            </a:r>
          </a:p>
        </p:txBody>
      </p:sp>
      <p:pic>
        <p:nvPicPr>
          <p:cNvPr id="6" name="화면 기록 2023-08-17 오전 2.42.45">
            <a:hlinkClick r:id="" action="ppaction://media"/>
            <a:extLst>
              <a:ext uri="{FF2B5EF4-FFF2-40B4-BE49-F238E27FC236}">
                <a16:creationId xmlns:a16="http://schemas.microsoft.com/office/drawing/2014/main" id="{9E66E7BF-3A38-BED8-86C1-6E8783E12B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1683" y="943929"/>
            <a:ext cx="4675970" cy="26302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5FB046-5F7B-28CD-2A24-E7AD8A554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2196" y="2740025"/>
            <a:ext cx="4607607" cy="2594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62EF42-C97A-B835-D5B8-EB00EB9776C2}"/>
              </a:ext>
            </a:extLst>
          </p:cNvPr>
          <p:cNvSpPr txBox="1"/>
          <p:nvPr/>
        </p:nvSpPr>
        <p:spPr>
          <a:xfrm>
            <a:off x="6762815" y="1304939"/>
            <a:ext cx="63937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메인 페이지 기능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228600" indent="-228600">
              <a:buAutoNum type="arabicPeriod"/>
            </a:pPr>
            <a:r>
              <a:rPr lang="ko-KR" altLang="en-US" sz="1200" dirty="0"/>
              <a:t>우리 사이트를 소개할 수 있는 슬라이드 형태의 백그라운드 삽입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클릭 이벤트로 가장 필수적인 의류 검색 및 가상 피팅 페이지 이동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475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3F0156-166E-046C-A9C5-617CDDCF0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472" y="5858397"/>
            <a:ext cx="9123055" cy="652293"/>
          </a:xfrm>
          <a:prstGeom prst="rect">
            <a:avLst/>
          </a:prstGeom>
        </p:spPr>
      </p:pic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EB3EF4AE-167C-B18E-43D8-6CD1E183A7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41361" y="4787883"/>
            <a:ext cx="1723026" cy="774680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rgbClr val="002E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62EF42-C97A-B835-D5B8-EB00EB9776C2}"/>
              </a:ext>
            </a:extLst>
          </p:cNvPr>
          <p:cNvSpPr txBox="1"/>
          <p:nvPr/>
        </p:nvSpPr>
        <p:spPr>
          <a:xfrm>
            <a:off x="7227027" y="1105161"/>
            <a:ext cx="4086559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의류 검색 기능</a:t>
            </a:r>
            <a:endParaRPr lang="en-US" altLang="ko-KR" sz="1600" b="1" dirty="0"/>
          </a:p>
          <a:p>
            <a:endParaRPr lang="en-US" altLang="ko-KR" sz="1200" dirty="0">
              <a:sym typeface="Wingdings" pitchFamily="2" charset="2"/>
            </a:endParaRPr>
          </a:p>
          <a:p>
            <a:r>
              <a:rPr lang="en-US" altLang="ko-KR" sz="1050" dirty="0">
                <a:sym typeface="Wingdings" pitchFamily="2" charset="2"/>
              </a:rPr>
              <a:t>-</a:t>
            </a:r>
            <a:r>
              <a:rPr lang="ko-KR" altLang="en-US" sz="1050" dirty="0">
                <a:sym typeface="Wingdings" pitchFamily="2" charset="2"/>
              </a:rPr>
              <a:t> 의류 검색에 있어 데이터베이스 구축 및 연동은 어려울 것으로 판단</a:t>
            </a:r>
            <a:endParaRPr lang="en-US" altLang="ko-KR" sz="1050" dirty="0">
              <a:sym typeface="Wingdings" pitchFamily="2" charset="2"/>
            </a:endParaRPr>
          </a:p>
          <a:p>
            <a:endParaRPr lang="en-US" altLang="ko-KR" sz="1050" dirty="0">
              <a:sym typeface="Wingdings" pitchFamily="2" charset="2"/>
            </a:endParaRPr>
          </a:p>
          <a:p>
            <a:r>
              <a:rPr lang="en-US" altLang="ko-KR" sz="1050" dirty="0">
                <a:sym typeface="Wingdings" pitchFamily="2" charset="2"/>
              </a:rPr>
              <a:t>-</a:t>
            </a:r>
            <a:r>
              <a:rPr lang="ko-KR" altLang="en-US" sz="1050" dirty="0">
                <a:sym typeface="Wingdings" pitchFamily="2" charset="2"/>
              </a:rPr>
              <a:t> 내부 모델 및 서비스를 통해 로컬 </a:t>
            </a:r>
            <a:r>
              <a:rPr lang="ko-KR" altLang="en-US" sz="1050" dirty="0" err="1">
                <a:sym typeface="Wingdings" pitchFamily="2" charset="2"/>
              </a:rPr>
              <a:t>리포지토리를</a:t>
            </a:r>
            <a:r>
              <a:rPr lang="ko-KR" altLang="en-US" sz="1050" dirty="0">
                <a:sym typeface="Wingdings" pitchFamily="2" charset="2"/>
              </a:rPr>
              <a:t> 통해 데이터를 저장</a:t>
            </a:r>
            <a:endParaRPr lang="en-US" altLang="ko-KR" sz="1050" dirty="0">
              <a:sym typeface="Wingdings" pitchFamily="2" charset="2"/>
            </a:endParaRPr>
          </a:p>
          <a:p>
            <a:endParaRPr lang="en-US" altLang="ko-KR" sz="1050" dirty="0">
              <a:sym typeface="Wingdings" pitchFamily="2" charset="2"/>
            </a:endParaRPr>
          </a:p>
          <a:p>
            <a:r>
              <a:rPr lang="en-US" altLang="ko-KR" sz="1050" dirty="0">
                <a:sym typeface="Wingdings" pitchFamily="2" charset="2"/>
              </a:rPr>
              <a:t>-</a:t>
            </a:r>
            <a:r>
              <a:rPr lang="ko-KR" altLang="en-US" sz="1050" dirty="0">
                <a:sym typeface="Wingdings" pitchFamily="2" charset="2"/>
              </a:rPr>
              <a:t> 상품명</a:t>
            </a:r>
            <a:r>
              <a:rPr lang="en-US" altLang="ko-KR" sz="1050" dirty="0">
                <a:sym typeface="Wingdings" pitchFamily="2" charset="2"/>
              </a:rPr>
              <a:t>,</a:t>
            </a:r>
            <a:r>
              <a:rPr lang="ko-KR" altLang="en-US" sz="1050" dirty="0">
                <a:sym typeface="Wingdings" pitchFamily="2" charset="2"/>
              </a:rPr>
              <a:t> 브랜드명</a:t>
            </a:r>
            <a:r>
              <a:rPr lang="en-US" altLang="ko-KR" sz="1050" dirty="0">
                <a:sym typeface="Wingdings" pitchFamily="2" charset="2"/>
              </a:rPr>
              <a:t>,</a:t>
            </a:r>
            <a:r>
              <a:rPr lang="ko-KR" altLang="en-US" sz="1050" dirty="0">
                <a:sym typeface="Wingdings" pitchFamily="2" charset="2"/>
              </a:rPr>
              <a:t> 이미지 정보</a:t>
            </a:r>
            <a:r>
              <a:rPr lang="en-US" altLang="ko-KR" sz="1050" dirty="0">
                <a:sym typeface="Wingdings" pitchFamily="2" charset="2"/>
              </a:rPr>
              <a:t>,</a:t>
            </a:r>
            <a:r>
              <a:rPr lang="ko-KR" altLang="en-US" sz="1050" dirty="0">
                <a:sym typeface="Wingdings" pitchFamily="2" charset="2"/>
              </a:rPr>
              <a:t> 구매처 링크</a:t>
            </a:r>
            <a:r>
              <a:rPr lang="en-US" altLang="ko-KR" sz="1050" dirty="0">
                <a:sym typeface="Wingdings" pitchFamily="2" charset="2"/>
              </a:rPr>
              <a:t>,</a:t>
            </a:r>
            <a:r>
              <a:rPr lang="ko-KR" altLang="en-US" sz="1050" dirty="0">
                <a:sym typeface="Wingdings" pitchFamily="2" charset="2"/>
              </a:rPr>
              <a:t> 검색 태그 모음을 포함한 칼럼 구성</a:t>
            </a:r>
            <a:endParaRPr lang="en-US" altLang="ko-KR" sz="1050" dirty="0">
              <a:sym typeface="Wingdings" pitchFamily="2" charset="2"/>
            </a:endParaRPr>
          </a:p>
          <a:p>
            <a:endParaRPr lang="en-US" altLang="ko-KR" sz="1050" dirty="0">
              <a:sym typeface="Wingdings" pitchFamily="2" charset="2"/>
            </a:endParaRPr>
          </a:p>
          <a:p>
            <a:r>
              <a:rPr lang="en-US" altLang="ko-KR" sz="1050" dirty="0">
                <a:sym typeface="Wingdings" pitchFamily="2" charset="2"/>
              </a:rPr>
              <a:t>-</a:t>
            </a:r>
            <a:r>
              <a:rPr lang="ko-KR" altLang="en-US" sz="1050" dirty="0">
                <a:sym typeface="Wingdings" pitchFamily="2" charset="2"/>
              </a:rPr>
              <a:t> 차주 데이터 추가 및 검색 결과 페이지 구성 예정</a:t>
            </a:r>
            <a:endParaRPr lang="en-US" altLang="ko-KR" sz="105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6152D2-350E-33E8-17FF-0839C4152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47310"/>
            <a:ext cx="6885104" cy="535737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B3BE1AB6-EEE5-C3C2-B217-C21F84034A8E}"/>
              </a:ext>
            </a:extLst>
          </p:cNvPr>
          <p:cNvSpPr/>
          <p:nvPr/>
        </p:nvSpPr>
        <p:spPr>
          <a:xfrm>
            <a:off x="3168276" y="2657013"/>
            <a:ext cx="161661" cy="16166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1428B2-F367-3ED0-5ACC-CA1FBAB64092}"/>
              </a:ext>
            </a:extLst>
          </p:cNvPr>
          <p:cNvSpPr txBox="1"/>
          <p:nvPr/>
        </p:nvSpPr>
        <p:spPr>
          <a:xfrm>
            <a:off x="7246797" y="3819466"/>
            <a:ext cx="341073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번호 설명</a:t>
            </a:r>
            <a:endParaRPr lang="en-US" altLang="ko-KR" sz="1600" b="1" dirty="0"/>
          </a:p>
          <a:p>
            <a:endParaRPr lang="en-US" altLang="ko-KR" sz="1050" dirty="0"/>
          </a:p>
          <a:p>
            <a:r>
              <a:rPr lang="en-US" altLang="ko-KR" sz="1050" dirty="0"/>
              <a:t>1)</a:t>
            </a:r>
            <a:r>
              <a:rPr lang="ko-KR" altLang="en-US" sz="1050" dirty="0"/>
              <a:t> </a:t>
            </a:r>
            <a:r>
              <a:rPr lang="en-US" altLang="ko-KR" sz="1050" dirty="0"/>
              <a:t>Item</a:t>
            </a:r>
            <a:r>
              <a:rPr lang="ko-KR" altLang="en-US" sz="1050" dirty="0"/>
              <a:t>의 고유 태그를 통한 검색</a:t>
            </a:r>
            <a:endParaRPr lang="en-US" altLang="ko-KR" sz="1050" dirty="0"/>
          </a:p>
          <a:p>
            <a:r>
              <a:rPr lang="en-US" altLang="ko-KR" sz="1050" dirty="0">
                <a:sym typeface="Wingdings" pitchFamily="2" charset="2"/>
              </a:rPr>
              <a:t></a:t>
            </a:r>
            <a:r>
              <a:rPr lang="ko-KR" altLang="en-US" sz="1050" dirty="0">
                <a:sym typeface="Wingdings" pitchFamily="2" charset="2"/>
              </a:rPr>
              <a:t> 색상을 통한 검색</a:t>
            </a:r>
            <a:r>
              <a:rPr lang="en-US" altLang="ko-KR" sz="1050" dirty="0">
                <a:sym typeface="Wingdings" pitchFamily="2" charset="2"/>
              </a:rPr>
              <a:t>,</a:t>
            </a:r>
            <a:r>
              <a:rPr lang="ko-KR" altLang="en-US" sz="1050" dirty="0">
                <a:sym typeface="Wingdings" pitchFamily="2" charset="2"/>
              </a:rPr>
              <a:t> 종류를 통한 검색 모두 가능</a:t>
            </a:r>
            <a:endParaRPr lang="en-US" altLang="ko-KR" sz="1050" dirty="0">
              <a:sym typeface="Wingdings" pitchFamily="2" charset="2"/>
            </a:endParaRPr>
          </a:p>
          <a:p>
            <a:endParaRPr lang="en-US" altLang="ko-KR" sz="1050" dirty="0">
              <a:sym typeface="Wingdings" pitchFamily="2" charset="2"/>
            </a:endParaRPr>
          </a:p>
          <a:p>
            <a:r>
              <a:rPr lang="en-US" altLang="ko-KR" sz="1050" dirty="0">
                <a:sym typeface="Wingdings" pitchFamily="2" charset="2"/>
              </a:rPr>
              <a:t>2)</a:t>
            </a:r>
            <a:r>
              <a:rPr lang="ko-KR" altLang="en-US" sz="1050" dirty="0">
                <a:sym typeface="Wingdings" pitchFamily="2" charset="2"/>
              </a:rPr>
              <a:t> 구매처 이동</a:t>
            </a:r>
            <a:endParaRPr lang="en-US" altLang="ko-KR" sz="1050" dirty="0">
              <a:sym typeface="Wingdings" pitchFamily="2" charset="2"/>
            </a:endParaRPr>
          </a:p>
          <a:p>
            <a:r>
              <a:rPr lang="en-US" altLang="ko-KR" sz="1050" dirty="0">
                <a:sym typeface="Wingdings" pitchFamily="2" charset="2"/>
              </a:rPr>
              <a:t></a:t>
            </a:r>
            <a:r>
              <a:rPr lang="ko-KR" altLang="en-US" sz="1050" dirty="0">
                <a:sym typeface="Wingdings" pitchFamily="2" charset="2"/>
              </a:rPr>
              <a:t> 옷장의 구매처 이동 기능과 연동</a:t>
            </a:r>
            <a:endParaRPr lang="en-US" altLang="ko-KR" sz="1050" dirty="0"/>
          </a:p>
        </p:txBody>
      </p:sp>
      <p:sp>
        <p:nvSpPr>
          <p:cNvPr id="68" name="TextBox 67"/>
          <p:cNvSpPr txBox="1"/>
          <p:nvPr/>
        </p:nvSpPr>
        <p:spPr>
          <a:xfrm>
            <a:off x="398060" y="5209214"/>
            <a:ext cx="6393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의류 검색</a:t>
            </a:r>
            <a:r>
              <a:rPr lang="en-US" altLang="ko-KR" sz="1200" b="1" dirty="0"/>
              <a:t>]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FEA0C1-9ADB-609A-5849-46B733257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89794">
            <a:off x="4817336" y="3377154"/>
            <a:ext cx="2206546" cy="1729268"/>
          </a:xfrm>
          <a:prstGeom prst="rect">
            <a:avLst/>
          </a:prstGeom>
        </p:spPr>
      </p:pic>
      <p:cxnSp>
        <p:nvCxnSpPr>
          <p:cNvPr id="12" name="구부러진 연결선[U] 11">
            <a:extLst>
              <a:ext uri="{FF2B5EF4-FFF2-40B4-BE49-F238E27FC236}">
                <a16:creationId xmlns:a16="http://schemas.microsoft.com/office/drawing/2014/main" id="{C7CE283F-042C-9090-CD7D-B222C921CF32}"/>
              </a:ext>
            </a:extLst>
          </p:cNvPr>
          <p:cNvCxnSpPr>
            <a:cxnSpLocks/>
          </p:cNvCxnSpPr>
          <p:nvPr/>
        </p:nvCxnSpPr>
        <p:spPr>
          <a:xfrm>
            <a:off x="3450771" y="4209130"/>
            <a:ext cx="1402972" cy="319559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rgbClr val="002E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2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B984B003-D334-E19C-0D87-491D46A730F6}"/>
              </a:ext>
            </a:extLst>
          </p:cNvPr>
          <p:cNvGrpSpPr/>
          <p:nvPr/>
        </p:nvGrpSpPr>
        <p:grpSpPr>
          <a:xfrm>
            <a:off x="152400" y="820597"/>
            <a:ext cx="8639979" cy="4752890"/>
            <a:chOff x="152400" y="820597"/>
            <a:chExt cx="8639979" cy="475289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C14DF72-9AFE-128B-144C-AC5B18E71739}"/>
                </a:ext>
              </a:extLst>
            </p:cNvPr>
            <p:cNvGrpSpPr/>
            <p:nvPr/>
          </p:nvGrpSpPr>
          <p:grpSpPr>
            <a:xfrm>
              <a:off x="152400" y="820597"/>
              <a:ext cx="8639979" cy="4752890"/>
              <a:chOff x="152400" y="820596"/>
              <a:chExt cx="9176315" cy="5047931"/>
            </a:xfrm>
          </p:grpSpPr>
          <p:pic>
            <p:nvPicPr>
              <p:cNvPr id="5" name="그림 4" descr="멀티미디어 소프트웨어, 소프트웨어, 웹사이트, 의류이(가) 표시된 사진&#10;&#10;자동 생성된 설명">
                <a:extLst>
                  <a:ext uri="{FF2B5EF4-FFF2-40B4-BE49-F238E27FC236}">
                    <a16:creationId xmlns:a16="http://schemas.microsoft.com/office/drawing/2014/main" id="{07D94466-5B0D-4DB0-81F0-8CCDBFF32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820596"/>
                <a:ext cx="9176315" cy="5047931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0F37AF5C-9BAD-4565-C2D0-7C23DEF82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" y="1897662"/>
                <a:ext cx="1304069" cy="258565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82B9E15-C828-CD9A-DB78-17837DBD6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293" y="1943653"/>
                <a:ext cx="488641" cy="166582"/>
              </a:xfrm>
              <a:prstGeom prst="rect">
                <a:avLst/>
              </a:prstGeom>
            </p:spPr>
          </p:pic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5C43749-24BA-F232-B23E-8BECF7FFE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9419" y="2078162"/>
              <a:ext cx="1835492" cy="2091067"/>
            </a:xfrm>
            <a:prstGeom prst="rect">
              <a:avLst/>
            </a:prstGeom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275497" y="5702511"/>
            <a:ext cx="6393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가상 피팅 페이지</a:t>
            </a:r>
            <a:r>
              <a:rPr lang="en-US" altLang="ko-KR" sz="1200" b="1" dirty="0"/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62EF42-C97A-B835-D5B8-EB00EB9776C2}"/>
              </a:ext>
            </a:extLst>
          </p:cNvPr>
          <p:cNvSpPr txBox="1"/>
          <p:nvPr/>
        </p:nvSpPr>
        <p:spPr>
          <a:xfrm>
            <a:off x="8933670" y="2286379"/>
            <a:ext cx="3410730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가상 피팅 페이지 기능</a:t>
            </a:r>
            <a:endParaRPr lang="en-US" altLang="ko-KR" b="1" dirty="0"/>
          </a:p>
          <a:p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이미지 불러오기</a:t>
            </a:r>
            <a:endParaRPr lang="en-US" altLang="ko-KR" sz="1200" dirty="0"/>
          </a:p>
          <a:p>
            <a:r>
              <a:rPr lang="en-US" altLang="ko-KR" sz="1050" dirty="0"/>
              <a:t>:</a:t>
            </a:r>
            <a:r>
              <a:rPr lang="ko-KR" altLang="en-US" sz="1050" dirty="0"/>
              <a:t> 사용자가 원하는 </a:t>
            </a:r>
            <a:r>
              <a:rPr lang="ko-KR" altLang="en-US" sz="1050" dirty="0" err="1"/>
              <a:t>모델이미지를</a:t>
            </a:r>
            <a:r>
              <a:rPr lang="ko-KR" altLang="en-US" sz="1050" dirty="0"/>
              <a:t> 가져온다</a:t>
            </a:r>
            <a:endParaRPr lang="en-US" altLang="ko-KR" sz="1050" dirty="0"/>
          </a:p>
          <a:p>
            <a:pPr marL="171450" indent="-171450">
              <a:buFont typeface="Wingdings" pitchFamily="2" charset="2"/>
              <a:buChar char="à"/>
            </a:pPr>
            <a:r>
              <a:rPr lang="ko-KR" altLang="en-US" sz="1050" dirty="0" err="1"/>
              <a:t>희망시</a:t>
            </a:r>
            <a:r>
              <a:rPr lang="ko-KR" altLang="en-US" sz="1050" dirty="0"/>
              <a:t> 원하는 의류 이미지도 가져올 수 있다</a:t>
            </a:r>
            <a:endParaRPr lang="en-US" altLang="ko-KR" sz="1050" dirty="0"/>
          </a:p>
          <a:p>
            <a:pPr marL="171450" indent="-171450">
              <a:buFont typeface="Wingdings" pitchFamily="2" charset="2"/>
              <a:buChar char="à"/>
            </a:pPr>
            <a:endParaRPr lang="en-US" altLang="ko-KR" sz="1050" dirty="0"/>
          </a:p>
          <a:p>
            <a:r>
              <a:rPr lang="en-US" altLang="ko-KR" sz="1200" dirty="0"/>
              <a:t>2)</a:t>
            </a:r>
            <a:r>
              <a:rPr lang="ko-KR" altLang="en-US" sz="1200" dirty="0"/>
              <a:t> 옷장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  <a:r>
              <a:rPr lang="en-US" altLang="ko-KR" sz="1050" dirty="0"/>
              <a:t>2-1)</a:t>
            </a:r>
            <a:r>
              <a:rPr lang="ko-KR" altLang="en-US" sz="1050" dirty="0"/>
              <a:t> 의류 검색을 통해 등록한 옷을 입힐 수 있다</a:t>
            </a:r>
            <a:endParaRPr lang="en-US" altLang="ko-KR" sz="1050" dirty="0"/>
          </a:p>
          <a:p>
            <a:r>
              <a:rPr lang="ko-KR" altLang="en-US" sz="1050" dirty="0"/>
              <a:t> </a:t>
            </a:r>
            <a:r>
              <a:rPr lang="en-US" altLang="ko-KR" sz="1050" dirty="0"/>
              <a:t>2-2)</a:t>
            </a:r>
            <a:r>
              <a:rPr lang="ko-KR" altLang="en-US" sz="1050" dirty="0"/>
              <a:t> 옷장에 있는 옷의 구매처로 이동할 수 있다</a:t>
            </a:r>
            <a:endParaRPr lang="en-US" altLang="ko-KR" sz="1050" dirty="0"/>
          </a:p>
          <a:p>
            <a:endParaRPr lang="en-US" altLang="ko-KR" sz="1200" dirty="0"/>
          </a:p>
          <a:p>
            <a:r>
              <a:rPr lang="en-US" altLang="ko-KR" sz="1200" dirty="0"/>
              <a:t>3)</a:t>
            </a:r>
            <a:r>
              <a:rPr lang="ko-KR" altLang="en-US" sz="1200" dirty="0"/>
              <a:t> 결과 보기</a:t>
            </a:r>
            <a:endParaRPr lang="en-US" altLang="ko-KR" sz="1200" dirty="0"/>
          </a:p>
          <a:p>
            <a:r>
              <a:rPr lang="en-US" altLang="ko-KR" sz="1050" dirty="0"/>
              <a:t>:</a:t>
            </a:r>
            <a:r>
              <a:rPr lang="ko-KR" altLang="en-US" sz="1050" dirty="0"/>
              <a:t> 결과 보기를 통해 옷 피팅 서비스를 이용할 수 있다</a:t>
            </a:r>
            <a:endParaRPr lang="en-US" altLang="ko-KR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AE3F496-FF7A-451E-E2CD-81B0A70AD097}"/>
              </a:ext>
            </a:extLst>
          </p:cNvPr>
          <p:cNvSpPr/>
          <p:nvPr/>
        </p:nvSpPr>
        <p:spPr>
          <a:xfrm>
            <a:off x="547445" y="1786622"/>
            <a:ext cx="161661" cy="16166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6290597-B2C9-4B81-2A39-89B1BA5FC189}"/>
              </a:ext>
            </a:extLst>
          </p:cNvPr>
          <p:cNvSpPr/>
          <p:nvPr/>
        </p:nvSpPr>
        <p:spPr>
          <a:xfrm>
            <a:off x="3059419" y="1786156"/>
            <a:ext cx="161661" cy="16166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44A7C81-6EBC-87A5-6F39-025F01C65826}"/>
              </a:ext>
            </a:extLst>
          </p:cNvPr>
          <p:cNvSpPr/>
          <p:nvPr/>
        </p:nvSpPr>
        <p:spPr>
          <a:xfrm>
            <a:off x="5266608" y="1947817"/>
            <a:ext cx="161661" cy="16166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2</a:t>
            </a:r>
            <a:endParaRPr kumimoji="1" lang="en-US" altLang="ko-Kore-KR" sz="11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97117C2-4877-69DD-E09B-28AE6862BC84}"/>
              </a:ext>
            </a:extLst>
          </p:cNvPr>
          <p:cNvSpPr/>
          <p:nvPr/>
        </p:nvSpPr>
        <p:spPr>
          <a:xfrm>
            <a:off x="2628663" y="3987352"/>
            <a:ext cx="161661" cy="16166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</a:t>
            </a:r>
            <a:endParaRPr kumimoji="1"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63068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09A7A2-F4DB-A681-C8EE-A3F59C4E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526" y="878490"/>
            <a:ext cx="6892602" cy="475289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426935" y="5702511"/>
            <a:ext cx="6393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결과 페이지</a:t>
            </a:r>
            <a:r>
              <a:rPr lang="en-US" altLang="ko-KR" sz="1200" b="1" dirty="0"/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62EF42-C97A-B835-D5B8-EB00EB9776C2}"/>
              </a:ext>
            </a:extLst>
          </p:cNvPr>
          <p:cNvSpPr txBox="1"/>
          <p:nvPr/>
        </p:nvSpPr>
        <p:spPr>
          <a:xfrm>
            <a:off x="8520013" y="2447962"/>
            <a:ext cx="3410730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결과 페이지 기능</a:t>
            </a:r>
            <a:endParaRPr lang="en-US" altLang="ko-KR" b="1" dirty="0"/>
          </a:p>
          <a:p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결과 화면을 팝업 형태로 보여준다</a:t>
            </a:r>
            <a:endParaRPr lang="en-US" altLang="ko-KR" sz="1200" dirty="0"/>
          </a:p>
          <a:p>
            <a:endParaRPr lang="en-US" altLang="ko-KR" sz="1050" dirty="0"/>
          </a:p>
          <a:p>
            <a:r>
              <a:rPr lang="en-US" altLang="ko-KR" sz="1200" dirty="0"/>
              <a:t>2)</a:t>
            </a:r>
            <a:r>
              <a:rPr lang="ko-KR" altLang="en-US" sz="1200" dirty="0"/>
              <a:t> 이미지 저장</a:t>
            </a:r>
            <a:endParaRPr lang="en-US" altLang="ko-KR" sz="1200" dirty="0"/>
          </a:p>
          <a:p>
            <a:r>
              <a:rPr lang="en-US" altLang="ko-KR" sz="1200" dirty="0"/>
              <a:t>:</a:t>
            </a:r>
            <a:r>
              <a:rPr lang="ko-KR" altLang="en-US" sz="1200" dirty="0"/>
              <a:t> 결과 이미지를 저장할 수 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3)</a:t>
            </a:r>
            <a:r>
              <a:rPr lang="ko-KR" altLang="en-US" sz="1200" dirty="0"/>
              <a:t> 구매처 이동</a:t>
            </a:r>
            <a:endParaRPr lang="en-US" altLang="ko-KR" sz="1200" dirty="0"/>
          </a:p>
          <a:p>
            <a:r>
              <a:rPr lang="en-US" altLang="ko-KR" sz="1050" dirty="0"/>
              <a:t>:</a:t>
            </a:r>
            <a:r>
              <a:rPr lang="ko-KR" altLang="en-US" sz="1050" dirty="0"/>
              <a:t> 입힌 옷의 구매처로 즉시 이동하는 기능 </a:t>
            </a:r>
            <a:r>
              <a:rPr lang="en-US" altLang="ko-KR" sz="1050" dirty="0"/>
              <a:t>(</a:t>
            </a:r>
            <a:r>
              <a:rPr lang="ko-KR" altLang="en-US" sz="1050" dirty="0"/>
              <a:t>넣을지 말지 고민 중</a:t>
            </a:r>
            <a:r>
              <a:rPr lang="en-US" altLang="ko-KR" sz="1050" dirty="0"/>
              <a:t>)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AE3F496-FF7A-451E-E2CD-81B0A70AD097}"/>
              </a:ext>
            </a:extLst>
          </p:cNvPr>
          <p:cNvSpPr/>
          <p:nvPr/>
        </p:nvSpPr>
        <p:spPr>
          <a:xfrm>
            <a:off x="4030874" y="2494193"/>
            <a:ext cx="161661" cy="16166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5F6CB46-B3F1-577E-8E70-9F5A25EC1C17}"/>
              </a:ext>
            </a:extLst>
          </p:cNvPr>
          <p:cNvSpPr/>
          <p:nvPr/>
        </p:nvSpPr>
        <p:spPr>
          <a:xfrm>
            <a:off x="1962589" y="4431850"/>
            <a:ext cx="161661" cy="16166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2</a:t>
            </a:r>
            <a:endParaRPr kumimoji="1" lang="en-US" altLang="ko-Kore-KR" sz="11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83759EE-D619-6720-5F60-D44B93A880B5}"/>
              </a:ext>
            </a:extLst>
          </p:cNvPr>
          <p:cNvSpPr/>
          <p:nvPr/>
        </p:nvSpPr>
        <p:spPr>
          <a:xfrm>
            <a:off x="2268362" y="4431850"/>
            <a:ext cx="161661" cy="16166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</a:t>
            </a:r>
            <a:endParaRPr kumimoji="1"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160757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62EF42-C97A-B835-D5B8-EB00EB9776C2}"/>
              </a:ext>
            </a:extLst>
          </p:cNvPr>
          <p:cNvSpPr txBox="1"/>
          <p:nvPr/>
        </p:nvSpPr>
        <p:spPr>
          <a:xfrm>
            <a:off x="869950" y="2517867"/>
            <a:ext cx="9546772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쿠팡과</a:t>
            </a:r>
            <a:r>
              <a:rPr lang="ko-KR" altLang="en-US" b="1" dirty="0"/>
              <a:t> 같은 종합 쇼핑몰로 인한 </a:t>
            </a:r>
            <a:r>
              <a:rPr lang="en-US" altLang="ko-KR" b="1" dirty="0"/>
              <a:t>Google</a:t>
            </a:r>
            <a:r>
              <a:rPr lang="ko-KR" altLang="en-US" b="1" dirty="0"/>
              <a:t> </a:t>
            </a:r>
            <a:r>
              <a:rPr lang="en-US" altLang="ko-KR" b="1" dirty="0"/>
              <a:t>Search API </a:t>
            </a:r>
            <a:r>
              <a:rPr lang="ko-KR" altLang="en-US" b="1" dirty="0"/>
              <a:t>결과 문제</a:t>
            </a:r>
            <a:endParaRPr lang="en-US" altLang="ko-KR" b="1" dirty="0"/>
          </a:p>
          <a:p>
            <a:endParaRPr lang="en-US" altLang="ko-KR" sz="1200" dirty="0"/>
          </a:p>
          <a:p>
            <a:r>
              <a:rPr lang="en-US" altLang="ko-KR" sz="1200" dirty="0"/>
              <a:t>1) API</a:t>
            </a:r>
            <a:r>
              <a:rPr lang="ko-KR" altLang="en-US" sz="1200" dirty="0"/>
              <a:t>의 리턴 결과물이 유의미한 상품 정보를 가져오지 않는다</a:t>
            </a:r>
            <a:endParaRPr lang="en-US" altLang="ko-KR" sz="1200" dirty="0"/>
          </a:p>
          <a:p>
            <a:r>
              <a:rPr lang="en-US" altLang="ko-KR" sz="1200" dirty="0">
                <a:sym typeface="Wingdings" pitchFamily="2" charset="2"/>
              </a:rPr>
              <a:t></a:t>
            </a:r>
            <a:r>
              <a:rPr lang="ko-KR" altLang="en-US" sz="1200" dirty="0">
                <a:sym typeface="Wingdings" pitchFamily="2" charset="2"/>
              </a:rPr>
              <a:t> 태그를 통한 </a:t>
            </a:r>
            <a:r>
              <a:rPr lang="ko-KR" altLang="en-US" sz="1200" dirty="0" err="1">
                <a:sym typeface="Wingdings" pitchFamily="2" charset="2"/>
              </a:rPr>
              <a:t>쿠팡과</a:t>
            </a:r>
            <a:r>
              <a:rPr lang="ko-KR" altLang="en-US" sz="1200" dirty="0">
                <a:sym typeface="Wingdings" pitchFamily="2" charset="2"/>
              </a:rPr>
              <a:t> 같은 종합 쇼핑몰 제거까지는 성공</a:t>
            </a:r>
            <a:endParaRPr lang="en-US" altLang="ko-KR" sz="1200" dirty="0"/>
          </a:p>
          <a:p>
            <a:endParaRPr lang="en-US" altLang="ko-KR" sz="1050" dirty="0"/>
          </a:p>
          <a:p>
            <a:r>
              <a:rPr lang="en-US" altLang="ko-KR" sz="1200" dirty="0"/>
              <a:t>2)</a:t>
            </a:r>
            <a:r>
              <a:rPr lang="ko-KR" altLang="en-US" sz="1200" dirty="0"/>
              <a:t> 검색 결과에 쇼핑몰을 제외한 일반 검색어들도 존재</a:t>
            </a:r>
            <a:endParaRPr lang="en-US" altLang="ko-KR" sz="1200" dirty="0"/>
          </a:p>
          <a:p>
            <a:r>
              <a:rPr lang="en-US" altLang="ko-KR" sz="1200" dirty="0">
                <a:sym typeface="Wingdings" pitchFamily="2" charset="2"/>
              </a:rPr>
              <a:t></a:t>
            </a:r>
            <a:r>
              <a:rPr lang="ko-KR" altLang="en-US" sz="1200" dirty="0">
                <a:sym typeface="Wingdings" pitchFamily="2" charset="2"/>
              </a:rPr>
              <a:t> </a:t>
            </a:r>
            <a:r>
              <a:rPr lang="ko-KR" altLang="en-US" sz="1200" dirty="0"/>
              <a:t>전처리나 태그 처리 필요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3)</a:t>
            </a:r>
            <a:r>
              <a:rPr lang="ko-KR" altLang="en-US" sz="1200" dirty="0"/>
              <a:t> </a:t>
            </a:r>
            <a:r>
              <a:rPr lang="en-US" altLang="ko-KR" sz="1200" dirty="0"/>
              <a:t>2</a:t>
            </a:r>
            <a:r>
              <a:rPr lang="ko-KR" altLang="en-US" sz="1200" dirty="0"/>
              <a:t>번 작업이 완료된다고 하더라도</a:t>
            </a:r>
            <a:r>
              <a:rPr lang="en-US" altLang="ko-KR" sz="1200" dirty="0"/>
              <a:t>,</a:t>
            </a:r>
            <a:r>
              <a:rPr lang="ko-KR" altLang="en-US" sz="1200" dirty="0"/>
              <a:t> 비슷한 카테고리의 아이템들을 처리할 수 있을지 의문</a:t>
            </a:r>
            <a:endParaRPr lang="en-US" altLang="ko-KR" sz="1200" dirty="0"/>
          </a:p>
          <a:p>
            <a:r>
              <a:rPr lang="en-US" altLang="ko-KR" sz="1200" dirty="0">
                <a:sym typeface="Wingdings" pitchFamily="2" charset="2"/>
              </a:rPr>
              <a:t></a:t>
            </a:r>
            <a:r>
              <a:rPr lang="ko-KR" altLang="en-US" sz="1200" dirty="0">
                <a:sym typeface="Wingdings" pitchFamily="2" charset="2"/>
              </a:rPr>
              <a:t> 해결이 안 되는 경우에는 사용 안 하는 방향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79589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BB4C893-9867-F0EC-A23F-024C38D47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x-none" altLang="en-US"/>
          </a:p>
        </p:txBody>
      </p:sp>
      <p:pic>
        <p:nvPicPr>
          <p:cNvPr id="1026" name="Picture 2" descr="C:\Users\user\Desktop\AAS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211" y="788505"/>
            <a:ext cx="9301132" cy="55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41098F67-575E-44B3-3366-8353E20B39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6316" y="4943370"/>
            <a:ext cx="693721" cy="7540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26F628-E232-345F-1FDC-0972D5499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02" y="4800808"/>
            <a:ext cx="590969" cy="59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1820360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1820360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70942" y="2007237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1975939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결과 데이터 프론트로 통신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(Generate Data: AI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Server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-&gt;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Frontend)</a:t>
            </a:r>
            <a:endParaRPr lang="ko-KR" altLang="en-US" sz="20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4466340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4466340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40700" y="4663555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4632777"/>
            <a:ext cx="576952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Google Search API 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태그추가를 통한 데이터 </a:t>
            </a:r>
            <a:r>
              <a:rPr lang="ko-KR" altLang="en-US" sz="20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전처리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확인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278428" y="3143350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688128" y="3143350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945222" y="3341673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 엔드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검색 페이지 제작 및 검색 결과 페이지 디버깅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640699" y="3372451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36964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(~4/13)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아바타 페이지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페이지 프로토 구현 및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피팅 샘플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렌더링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셋 제작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1237176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4~16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(~5/4)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작업 시퀀스 다이어그램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렌더러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웹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/>
                        <a:t>pix2pix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코랩을</a:t>
                      </a:r>
                      <a:r>
                        <a:rPr lang="ko-KR" altLang="en-US" sz="1400" dirty="0"/>
                        <a:t> 통해 우리 데이터 아웃풋을 구하기 위한 변형 및 현재 오류 해결 방법 색인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확장자 에러 디버깅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셰이프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7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1" dirty="0"/>
                        <a:t>(~5/10)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과정 축소 및 추후 계획 수립</a:t>
                      </a:r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25462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18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(~5/17)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바지 샘플 모델링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pix2pix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인공지능 구성</a:t>
                      </a:r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19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(~5/24)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반바지 샘플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데이터셋 증폭 알고리즘 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하이퍼파라미터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최적화</a:t>
                      </a:r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20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21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22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23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시나리오 페이지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Google Vision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Stylegan1,2,3, ACGPN, 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gc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등 모델 조사 및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PF-AFN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환경 설정 및 테스팅 과정 진행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24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25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8559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91" y="868390"/>
            <a:ext cx="10114867" cy="57375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2474</TotalTime>
  <Words>1651</Words>
  <Application>Microsoft Macintosh PowerPoint</Application>
  <PresentationFormat>와이드스크린</PresentationFormat>
  <Paragraphs>469</Paragraphs>
  <Slides>36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Apple SD Gothic Neo</vt:lpstr>
      <vt:lpstr>돋움</vt:lpstr>
      <vt:lpstr>Pretendard</vt:lpstr>
      <vt:lpstr>Arial</vt:lpstr>
      <vt:lpstr>Calibri</vt:lpstr>
      <vt:lpstr>Montserrat Black</vt:lpstr>
      <vt:lpstr>Montserrat SemiBold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224</cp:revision>
  <dcterms:created xsi:type="dcterms:W3CDTF">2021-10-22T06:13:27Z</dcterms:created>
  <dcterms:modified xsi:type="dcterms:W3CDTF">2023-08-16T19:54:45Z</dcterms:modified>
</cp:coreProperties>
</file>